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Amatic SC" charset="-79"/>
      <p:regular r:id="rId42"/>
      <p:bold r:id="rId43"/>
    </p:embeddedFont>
    <p:embeddedFont>
      <p:font typeface="Trebuchet MS" pitchFamily="34" charset="0"/>
      <p:regular r:id="rId44"/>
      <p:bold r:id="rId45"/>
      <p:italic r:id="rId46"/>
      <p:boldItalic r:id="rId47"/>
    </p:embeddedFont>
    <p:embeddedFont>
      <p:font typeface="Comic Sans MS" pitchFamily="66" charset="0"/>
      <p:regular r:id="rId48"/>
      <p:bold r:id="rId49"/>
    </p:embeddedFont>
    <p:embeddedFont>
      <p:font typeface="Oswald" charset="0"/>
      <p:regular r:id="rId50"/>
      <p:bold r:id="rId51"/>
    </p:embeddedFont>
    <p:embeddedFont>
      <p:font typeface="Source Code Pro" charset="0"/>
      <p:regular r:id="rId52"/>
      <p:bold r:id="rId53"/>
      <p:italic r:id="rId54"/>
      <p:boldItalic r:id="rId55"/>
    </p:embeddedFont>
    <p:embeddedFont>
      <p:font typeface="Special Elite" charset="0"/>
      <p:regular r:id="rId56"/>
    </p:embeddedFont>
    <p:embeddedFont>
      <p:font typeface="Permanent Marker" charset="0"/>
      <p:regular r:id="rId57"/>
    </p:embeddedFont>
    <p:embeddedFont>
      <p:font typeface="Droid Serif" charset="0"/>
      <p:regular r:id="rId58"/>
      <p:bold r:id="rId59"/>
      <p:italic r:id="rId60"/>
      <p:boldItalic r:id="rId61"/>
    </p:embeddedFont>
    <p:embeddedFont>
      <p:font typeface="Abril Fatface" charset="0"/>
      <p:regular r:id="rId62"/>
    </p:embeddedFont>
    <p:embeddedFont>
      <p:font typeface="Impact" pitchFamily="34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377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8d3dde6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8d3dde6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8d3dde6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8d3dde6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8d3dde6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8d3dde6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863b9c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863b9c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32b7678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32b7678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e10cfdb3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e10cfdb3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90a8fb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90a8fb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90a8fbe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90a8fbe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90a8fbe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90a8fbe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90a8fbe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90a8fbe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632b76784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632b76784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32b7678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32b7678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90a8fbe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90a8fbe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90a8fbe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90a8fbe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90a8fb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90a8fb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43fee4d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43fee4d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17eb8a0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17eb8a0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32b767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632b767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632b76784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632b76784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40126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40126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632b7678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632b7678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8d3dde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8d3dde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17eb8a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17eb8a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90a8fbe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90a8fbe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90a8fbe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690a8fbe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90a8fbe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690a8fbe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90a8fbe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90a8fbe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90a8fbe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90a8fbe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632b7678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632b7678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632b76784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632b76784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632b7678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632b7678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632b7678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632b7678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8d3dde6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8d3dde6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8d3dde6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8d3dde6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8d3dde6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8d3dde6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8d3dde6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8d3dde6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8d3dde6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8d3dde6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8d3dde6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8d3dde6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mont.k12.ca.us/cms/lib/CA01000848/Centricity/Domain/69/HomeworkBP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saacsmaloneyschool.weebly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879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fifth grade in room 4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3580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roid Serif"/>
                <a:ea typeface="Droid Serif"/>
                <a:cs typeface="Droid Serif"/>
                <a:sym typeface="Droid Serif"/>
              </a:rPr>
              <a:t>Mr. Isaacs</a:t>
            </a:r>
            <a:endParaRPr sz="36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243375" y="3694250"/>
            <a:ext cx="70671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roid Serif"/>
                <a:ea typeface="Droid Serif"/>
                <a:cs typeface="Droid Serif"/>
                <a:sym typeface="Droid Serif"/>
              </a:rPr>
              <a:t>Please </a:t>
            </a:r>
            <a:r>
              <a:rPr lang="en" sz="1800" dirty="0" smtClean="0">
                <a:latin typeface="Droid Serif"/>
                <a:ea typeface="Droid Serif"/>
                <a:cs typeface="Droid Serif"/>
                <a:sym typeface="Droid Serif"/>
              </a:rPr>
              <a:t>find your desk! </a:t>
            </a:r>
            <a:r>
              <a:rPr lang="en" sz="1800" dirty="0" smtClean="0">
                <a:latin typeface="Droid Serif"/>
                <a:ea typeface="Droid Serif"/>
                <a:cs typeface="Droid Serif"/>
                <a:sym typeface="Wingdings" pitchFamily="2" charset="2"/>
              </a:rPr>
              <a:t></a:t>
            </a:r>
            <a:endParaRPr sz="1800" dirty="0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27" name="Google Shape;127;p22" descr="File:Reading-book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900" y="152400"/>
            <a:ext cx="5255699" cy="455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9000" y="292850"/>
            <a:ext cx="90651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 scored the most points on my basketball team.</a:t>
            </a:r>
            <a:endParaRPr sz="600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00" y="3723475"/>
            <a:ext cx="1512394" cy="1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52656" y="3616200"/>
            <a:ext cx="1512394" cy="11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 rot="811595">
            <a:off x="5922973" y="2162704"/>
            <a:ext cx="3271959" cy="14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False!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 rot="-315">
            <a:off x="3066373" y="1835607"/>
            <a:ext cx="32721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False!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286975" y="17166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mr. isaacs as a teacher?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I care about:</a:t>
            </a:r>
            <a:r>
              <a:rPr lang="en" sz="16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 student autonomy, whole child development, quality collaboration, helping kids navigate challenges, and best practices. </a:t>
            </a:r>
            <a:endParaRPr sz="16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I believe:</a:t>
            </a:r>
            <a:r>
              <a:rPr lang="en" sz="16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 in student centered classrooms, there’s no “one size fits all,” and meaningful work/activities. </a:t>
            </a:r>
            <a:endParaRPr sz="16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I hope</a:t>
            </a:r>
            <a:r>
              <a:rPr lang="en" sz="16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: students value their own and others unique worth, leave school every day excited to come back.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298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classroom, we all fit together!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8 years of teaching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4 years of developing curriculum and teaching at an after-school enrichment program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Masters Degree in Best Educational Practices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Long-term substitute taught 1st and 6th grade at Maloney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Taught 4th and 5th grade at Maloney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Schedule 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Computer: A days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Science: B days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PE: C days (wear appropriate shoes)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Library: Fridays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expectations 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at Maloney we follow 3 basic principles: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Show respect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good decisions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Problem solve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students follow these 3 principles, they will be recognized and rewarded with good citizen awards, extra recess minutes, etc.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Absences 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Missed work will be available in the mailbox when the student comes back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Students will have an additional day to finish any work they missed (this rule is flexible depending on each situation)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day </a:t>
            </a: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Prep: Computer Lab, Science Lab, PE</a:t>
            </a:r>
            <a:br>
              <a:rPr lang="en" dirty="0"/>
            </a:br>
            <a:r>
              <a:rPr lang="en" dirty="0"/>
              <a:t>Language Arts/Reading/Writing Workshops</a:t>
            </a:r>
            <a:br>
              <a:rPr lang="en" dirty="0"/>
            </a:br>
            <a:r>
              <a:rPr lang="en" dirty="0"/>
              <a:t>Lunch</a:t>
            </a:r>
            <a:br>
              <a:rPr lang="en" dirty="0"/>
            </a:br>
            <a:r>
              <a:rPr lang="en" dirty="0"/>
              <a:t>Math</a:t>
            </a:r>
            <a:br>
              <a:rPr lang="en" dirty="0"/>
            </a:br>
            <a:r>
              <a:rPr lang="en" dirty="0"/>
              <a:t>Social Studies/Science</a:t>
            </a:r>
            <a:br>
              <a:rPr lang="en" dirty="0"/>
            </a:br>
            <a:r>
              <a:rPr lang="en" dirty="0"/>
              <a:t>Morning recess and afternoon extra PE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7626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to know a little about me!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think on our feet!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903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Reading/Language Arts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261075" y="891350"/>
            <a:ext cx="8929500" cy="3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AutoNum type="alphaUcPeriod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Benchmark/Daily 5/Accelerated Reader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Based on individual levels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Small Group and one-on-one focus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Focused on daily reading and writing at their level with targeted strategy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Whole group discussions and analysis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Independent work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		</a:t>
            </a:r>
            <a:b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311700" y="903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Reading Fluency</a:t>
            </a:r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261075" y="891350"/>
            <a:ext cx="8929500" cy="3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Repeated reading increases fluency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Leveled readers increase confidence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“Chunk” and add expression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October – 135 wpm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-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May – 160 wpm</a:t>
            </a:r>
            <a:b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		</a:t>
            </a:r>
            <a:b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903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Math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261075" y="891350"/>
            <a:ext cx="8929500" cy="3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13F9A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2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Expressions</a:t>
            </a:r>
            <a:endParaRPr sz="2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F9B639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Spiraled curriculum</a:t>
            </a:r>
            <a:endParaRPr sz="230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F9B639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Activity-based program</a:t>
            </a:r>
            <a:endParaRPr sz="230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F9B639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CCSS Aligned</a:t>
            </a:r>
            <a:endParaRPr sz="230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13F9A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2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Supplements to build speed in basic facts and operations</a:t>
            </a:r>
            <a:endParaRPr sz="2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rPr>
              <a:t>⦿</a:t>
            </a:r>
            <a:r>
              <a:rPr lang="en" sz="2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Masters</a:t>
            </a:r>
            <a:endParaRPr sz="2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13F9A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2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Jiji provides non-language </a:t>
            </a:r>
            <a:r>
              <a:rPr lang="en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based learning and practice while Prodigy provides a fun way to practice standard specific math</a:t>
            </a:r>
            <a:endParaRPr sz="2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903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Curriculum and programs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261075" y="891350"/>
            <a:ext cx="8929500" cy="3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Math Expressions 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Benchmark: Reading and Writing Workshop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Next Generation Science Standards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Social Studies: United States History, GLAD emphasis, Supplemental Projects, Teamwork and project-based learning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Social/Emotional curriculum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Technology: Chromebooks/Classroom laptops</a:t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Workshop at a glance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311700" y="1230025"/>
            <a:ext cx="8929500" cy="3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Reader’s units of study include: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Building a reading life foundation through fiction texts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Grasping main ideas and text structures through non-fiction texts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 Studies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Analyzing different genres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Writer’s units of study include: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Crafting true ‘narrative’ stories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Informational writing through research and reports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Persuasive speeches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C8">
            <a:alpha val="15380"/>
          </a:srgb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1566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Homework</a:t>
            </a:r>
            <a:endParaRPr sz="6000"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7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Nightly Math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30 minutes of reading, 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Occasional grammar worksheets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Weekly writing in journals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Un-Homework Bonus Board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-FUSD Homework Policy: 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Fremont Homework Policy</a:t>
            </a: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 more than 50 minutes of homework per night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326" y="309488"/>
            <a:ext cx="4035001" cy="45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C8">
            <a:alpha val="15380"/>
          </a:srgbClr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Improvement focus/ Growth Mindset</a:t>
            </a:r>
            <a:endParaRPr sz="6000"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Student reflection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Whole child development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Teacher/peer feedback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325" y="1228675"/>
            <a:ext cx="4854973" cy="364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75" y="2661625"/>
            <a:ext cx="3762650" cy="24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C8">
            <a:alpha val="15380"/>
          </a:srgbClr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Extra Supplies</a:t>
            </a:r>
            <a:endParaRPr sz="6000"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Kleenex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Post-its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Copy paper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Binder paper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Hand sanitizer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Glue sticks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Pencils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***Headphones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(Optional)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C8">
            <a:alpha val="15380"/>
          </a:srgbClr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 food please!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C8">
            <a:alpha val="15380"/>
          </a:srgbClr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246050" y="1441950"/>
            <a:ext cx="4045200" cy="22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We need Volunteers!</a:t>
            </a:r>
            <a:endParaRPr sz="7200"/>
          </a:p>
        </p:txBody>
      </p:sp>
      <p:sp>
        <p:nvSpPr>
          <p:cNvPr id="247" name="Google Shape;247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Font typeface="Droid Serif"/>
              <a:buChar char="●"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Room Parent(s)</a:t>
            </a:r>
            <a:endParaRPr sz="3000"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●"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Mystery Readers</a:t>
            </a:r>
            <a:endParaRPr sz="3000"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 am the same height as Steph Curry.</a:t>
            </a:r>
            <a:r>
              <a:rPr lang="en" sz="9600"/>
              <a:t> </a:t>
            </a:r>
            <a:endParaRPr sz="96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00" y="3723475"/>
            <a:ext cx="1512394" cy="1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52656" y="3616200"/>
            <a:ext cx="1512394" cy="11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3" name="Google Shape;73;p15"/>
          <p:cNvSpPr txBox="1"/>
          <p:nvPr/>
        </p:nvSpPr>
        <p:spPr>
          <a:xfrm rot="811595">
            <a:off x="5922973" y="2162704"/>
            <a:ext cx="3271959" cy="14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False!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Field trips</a:t>
            </a:r>
            <a:endParaRPr sz="6000"/>
          </a:p>
        </p:txBody>
      </p:sp>
      <p:sp>
        <p:nvSpPr>
          <p:cNvPr id="253" name="Google Shape;253;p4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TBA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426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5" name="Google Shape;255;p42"/>
          <p:cNvSpPr txBox="1"/>
          <p:nvPr/>
        </p:nvSpPr>
        <p:spPr>
          <a:xfrm>
            <a:off x="1825275" y="3004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Computers</a:t>
            </a:r>
            <a:endParaRPr sz="6000"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days with Mr. Seipert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2" name="Google Shape;262;p4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426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3" name="Google Shape;263;p43"/>
          <p:cNvSpPr txBox="1"/>
          <p:nvPr/>
        </p:nvSpPr>
        <p:spPr>
          <a:xfrm>
            <a:off x="1825275" y="3004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825" y="1228675"/>
            <a:ext cx="17145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science</a:t>
            </a:r>
            <a:endParaRPr sz="6000"/>
          </a:p>
        </p:txBody>
      </p:sp>
      <p:sp>
        <p:nvSpPr>
          <p:cNvPr id="270" name="Google Shape;270;p4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948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Transition to NGSS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Houghton Mifflin- California Science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B days with Mrs. Batalao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Study Guide homework assigned by me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Text, lab, projects, and videos with Mrs. Batalao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426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2" name="Google Shape;272;p44"/>
          <p:cNvSpPr txBox="1"/>
          <p:nvPr/>
        </p:nvSpPr>
        <p:spPr>
          <a:xfrm>
            <a:off x="1825275" y="3004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250" y="1504950"/>
            <a:ext cx="16002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P.E.</a:t>
            </a:r>
            <a:endParaRPr sz="6000"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 days with Mr. Sardello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Need to wear appropriate clothing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Sneakers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- Layers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426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1" name="Google Shape;281;p45"/>
          <p:cNvSpPr txBox="1"/>
          <p:nvPr/>
        </p:nvSpPr>
        <p:spPr>
          <a:xfrm>
            <a:off x="1825275" y="3004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225" y="1374775"/>
            <a:ext cx="17145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PTA</a:t>
            </a:r>
            <a:endParaRPr sz="6000"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Donations to join: Meetings not required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Sign up sheets in back of classroom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426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0" name="Google Shape;290;p46"/>
          <p:cNvSpPr txBox="1"/>
          <p:nvPr/>
        </p:nvSpPr>
        <p:spPr>
          <a:xfrm>
            <a:off x="1825275" y="3004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Parents + teachers = TEAM</a:t>
            </a:r>
            <a:endParaRPr sz="6000"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426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8" name="Google Shape;298;p47"/>
          <p:cNvSpPr txBox="1"/>
          <p:nvPr/>
        </p:nvSpPr>
        <p:spPr>
          <a:xfrm>
            <a:off x="1825275" y="3004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075" y="1761550"/>
            <a:ext cx="336232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E0">
            <a:alpha val="42310"/>
          </a:srgbClr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311700" y="1744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Mystery readers</a:t>
            </a:r>
            <a:endParaRPr sz="6000"/>
          </a:p>
        </p:txBody>
      </p:sp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Calling all parents, grandparents, siblings, neighbors!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Surprise your student by bringing in and reading a favorite picture book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Everything MUST be kept TOP SECRET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Five clues about yourself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Sign up for Fridays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6" name="Google Shape;3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450" y="2872575"/>
            <a:ext cx="3113475" cy="21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C8">
            <a:alpha val="15380"/>
          </a:srgbClr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9" descr="240_F_83625753_S5P1WNAD4meQaXexWYDCrhgu8jjO4XF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875" y="801000"/>
            <a:ext cx="5486300" cy="3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9"/>
          <p:cNvSpPr txBox="1">
            <a:spLocks noGrp="1"/>
          </p:cNvSpPr>
          <p:nvPr>
            <p:ph type="title"/>
          </p:nvPr>
        </p:nvSpPr>
        <p:spPr>
          <a:xfrm>
            <a:off x="1443550" y="525900"/>
            <a:ext cx="5618700" cy="40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A Letter to your child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communication/ Contact Information</a:t>
            </a:r>
            <a:endParaRPr sz="6000"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>
            <a:off x="311700" y="2231025"/>
            <a:ext cx="8520600" cy="24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Email: cisaacs@fremont.k12.ca.us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Website: </a:t>
            </a:r>
            <a:r>
              <a:rPr lang="en" sz="2400" u="sng">
                <a:solidFill>
                  <a:schemeClr val="hlink"/>
                </a:solidFill>
                <a:latin typeface="Droid Serif"/>
                <a:ea typeface="Droid Serif"/>
                <a:cs typeface="Droid Serif"/>
                <a:sym typeface="Droid Serif"/>
                <a:hlinkClick r:id="rId3"/>
              </a:rPr>
              <a:t>Mr. Isaacs Site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>
            <a:spLocks noGrp="1"/>
          </p:cNvSpPr>
          <p:nvPr>
            <p:ph type="title"/>
          </p:nvPr>
        </p:nvSpPr>
        <p:spPr>
          <a:xfrm>
            <a:off x="1610850" y="802500"/>
            <a:ext cx="63960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attending! I appreciate your partnership in your child’s educational journey. We have an exciting year ahead of us!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79" name="Google Shape;79;p16" descr="Stephen_Curry_dribbling_2016_(cropped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300" y="433000"/>
            <a:ext cx="2997225" cy="42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I used to work at disneyland</a:t>
            </a:r>
            <a:endParaRPr sz="800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00" y="3723475"/>
            <a:ext cx="1512394" cy="1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52656" y="3616200"/>
            <a:ext cx="1512394" cy="11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9" name="Google Shape;89;p17"/>
          <p:cNvSpPr txBox="1"/>
          <p:nvPr/>
        </p:nvSpPr>
        <p:spPr>
          <a:xfrm rot="811595">
            <a:off x="5922973" y="2162704"/>
            <a:ext cx="3271959" cy="14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False!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Abril Fatface"/>
                <a:ea typeface="Abril Fatface"/>
                <a:cs typeface="Abril Fatface"/>
                <a:sym typeface="Abril Fatface"/>
              </a:rPr>
              <a:t>FALSE!</a:t>
            </a:r>
            <a:endParaRPr sz="6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95" name="Google Shape;95;p18" descr="1-disneyland_cast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425" y="1389213"/>
            <a:ext cx="5255700" cy="236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 play in a band.</a:t>
            </a:r>
            <a:endParaRPr sz="960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00" y="3723475"/>
            <a:ext cx="1512394" cy="1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52656" y="3616200"/>
            <a:ext cx="1512394" cy="11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 rot="811595">
            <a:off x="5922973" y="2162704"/>
            <a:ext cx="3271959" cy="14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False!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 rot="811595">
            <a:off x="5073248" y="2010504"/>
            <a:ext cx="3271959" cy="14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 true!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11" name="Google Shape;111;p20" descr="Talkie+-+Hablas+ALBUM+COV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1628" cy="464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 read every single night.</a:t>
            </a:r>
            <a:endParaRPr sz="960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00" y="3723475"/>
            <a:ext cx="1512394" cy="1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52656" y="3616200"/>
            <a:ext cx="1512394" cy="11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 rot="-680093">
            <a:off x="393742" y="2327371"/>
            <a:ext cx="3107715" cy="114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Abril Fatface"/>
                <a:ea typeface="Abril Fatface"/>
                <a:cs typeface="Abril Fatface"/>
                <a:sym typeface="Abril Fatface"/>
              </a:rPr>
              <a:t>TRUE!</a:t>
            </a:r>
            <a:endParaRPr sz="7000" b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 rot="811595">
            <a:off x="5922973" y="2162704"/>
            <a:ext cx="3271959" cy="147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ermanent Marker"/>
                <a:ea typeface="Permanent Marker"/>
                <a:cs typeface="Permanent Marker"/>
                <a:sym typeface="Permanent Marker"/>
              </a:rPr>
              <a:t>False!</a:t>
            </a:r>
            <a:endParaRPr sz="7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702</Words>
  <Application>Microsoft Office PowerPoint</Application>
  <PresentationFormat>On-screen Show (16:9)</PresentationFormat>
  <Paragraphs>153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Amatic SC</vt:lpstr>
      <vt:lpstr>Trebuchet MS</vt:lpstr>
      <vt:lpstr>Comic Sans MS</vt:lpstr>
      <vt:lpstr>Oswald</vt:lpstr>
      <vt:lpstr>Source Code Pro</vt:lpstr>
      <vt:lpstr>Courier New</vt:lpstr>
      <vt:lpstr>Times New Roman</vt:lpstr>
      <vt:lpstr>Special Elite</vt:lpstr>
      <vt:lpstr>Permanent Marker</vt:lpstr>
      <vt:lpstr>Wingdings</vt:lpstr>
      <vt:lpstr>Droid Serif</vt:lpstr>
      <vt:lpstr>Abril Fatface</vt:lpstr>
      <vt:lpstr>Impact</vt:lpstr>
      <vt:lpstr>Beach Day</vt:lpstr>
      <vt:lpstr>Welcome to fifth grade in room 4</vt:lpstr>
      <vt:lpstr>Get to know a little about me!  Time to think on our feet!</vt:lpstr>
      <vt:lpstr>I am the same height as Steph Curry. </vt:lpstr>
      <vt:lpstr>PowerPoint Presentation</vt:lpstr>
      <vt:lpstr>I used to work at disneyland</vt:lpstr>
      <vt:lpstr>PowerPoint Presentation</vt:lpstr>
      <vt:lpstr>I play in a band.</vt:lpstr>
      <vt:lpstr>PowerPoint Presentation</vt:lpstr>
      <vt:lpstr>I read every single night.</vt:lpstr>
      <vt:lpstr>PowerPoint Presentation</vt:lpstr>
      <vt:lpstr>I scored the most points on my basketball team.</vt:lpstr>
      <vt:lpstr>PowerPoint Presentation</vt:lpstr>
      <vt:lpstr>Who is mr. isaacs as a teacher?</vt:lpstr>
      <vt:lpstr>In This classroom, we all fit together!</vt:lpstr>
      <vt:lpstr>Experience </vt:lpstr>
      <vt:lpstr>Class Schedule </vt:lpstr>
      <vt:lpstr>Classroom expectations </vt:lpstr>
      <vt:lpstr>Absences </vt:lpstr>
      <vt:lpstr>Typical day </vt:lpstr>
      <vt:lpstr>Reading/Language Arts </vt:lpstr>
      <vt:lpstr>Reading Fluency</vt:lpstr>
      <vt:lpstr>Math </vt:lpstr>
      <vt:lpstr>Curriculum and programs </vt:lpstr>
      <vt:lpstr>Workshop at a glance </vt:lpstr>
      <vt:lpstr>Homework</vt:lpstr>
      <vt:lpstr>Improvement focus/ Growth Mindset</vt:lpstr>
      <vt:lpstr>Extra Supplies</vt:lpstr>
      <vt:lpstr>No food please!</vt:lpstr>
      <vt:lpstr>We need Volunteers!</vt:lpstr>
      <vt:lpstr>Field trips</vt:lpstr>
      <vt:lpstr>Computers</vt:lpstr>
      <vt:lpstr>science</vt:lpstr>
      <vt:lpstr>P.E.</vt:lpstr>
      <vt:lpstr>PTA</vt:lpstr>
      <vt:lpstr>Parents + teachers = TEAM</vt:lpstr>
      <vt:lpstr>Mystery readers</vt:lpstr>
      <vt:lpstr>      A Letter to your child</vt:lpstr>
      <vt:lpstr>communication/ Contact Information</vt:lpstr>
      <vt:lpstr>Thank you for attending! I appreciate your partnership in your child’s educational journey. We have an exciting year ahead of us!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fifth grade in room 4</dc:title>
  <dc:creator>Chris Isaacs</dc:creator>
  <cp:lastModifiedBy>Chris Isaacs</cp:lastModifiedBy>
  <cp:revision>4</cp:revision>
  <dcterms:modified xsi:type="dcterms:W3CDTF">2019-08-30T00:50:23Z</dcterms:modified>
</cp:coreProperties>
</file>